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56" r:id="rId2"/>
    <p:sldId id="355" r:id="rId3"/>
    <p:sldId id="305" r:id="rId4"/>
    <p:sldId id="308" r:id="rId5"/>
    <p:sldId id="260" r:id="rId6"/>
    <p:sldId id="306" r:id="rId7"/>
    <p:sldId id="322" r:id="rId8"/>
    <p:sldId id="307" r:id="rId9"/>
    <p:sldId id="350" r:id="rId10"/>
    <p:sldId id="309" r:id="rId11"/>
    <p:sldId id="310" r:id="rId12"/>
    <p:sldId id="311" r:id="rId13"/>
    <p:sldId id="312" r:id="rId14"/>
    <p:sldId id="313" r:id="rId15"/>
    <p:sldId id="320" r:id="rId16"/>
    <p:sldId id="314" r:id="rId17"/>
    <p:sldId id="315" r:id="rId18"/>
    <p:sldId id="316" r:id="rId19"/>
    <p:sldId id="317" r:id="rId20"/>
    <p:sldId id="318" r:id="rId21"/>
    <p:sldId id="319" r:id="rId22"/>
    <p:sldId id="321" r:id="rId23"/>
    <p:sldId id="326" r:id="rId24"/>
    <p:sldId id="327" r:id="rId25"/>
    <p:sldId id="328" r:id="rId26"/>
    <p:sldId id="325" r:id="rId27"/>
    <p:sldId id="329" r:id="rId28"/>
    <p:sldId id="330" r:id="rId29"/>
    <p:sldId id="331" r:id="rId30"/>
    <p:sldId id="332" r:id="rId31"/>
    <p:sldId id="333" r:id="rId32"/>
    <p:sldId id="342" r:id="rId33"/>
    <p:sldId id="343" r:id="rId34"/>
    <p:sldId id="345" r:id="rId35"/>
    <p:sldId id="346" r:id="rId36"/>
    <p:sldId id="323" r:id="rId37"/>
    <p:sldId id="334" r:id="rId38"/>
    <p:sldId id="335" r:id="rId39"/>
    <p:sldId id="336" r:id="rId40"/>
    <p:sldId id="353" r:id="rId41"/>
    <p:sldId id="351" r:id="rId42"/>
    <p:sldId id="352" r:id="rId43"/>
    <p:sldId id="337" r:id="rId44"/>
    <p:sldId id="338" r:id="rId45"/>
    <p:sldId id="344" r:id="rId46"/>
    <p:sldId id="340" r:id="rId47"/>
    <p:sldId id="349" r:id="rId48"/>
    <p:sldId id="354" r:id="rId49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8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4" autoAdjust="0"/>
    <p:restoredTop sz="77451" autoAdjust="0"/>
  </p:normalViewPr>
  <p:slideViewPr>
    <p:cSldViewPr>
      <p:cViewPr varScale="1">
        <p:scale>
          <a:sx n="58" d="100"/>
          <a:sy n="58" d="100"/>
        </p:scale>
        <p:origin x="1928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p4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1C398D-1701-43C2-B648-89BD4BCADD0C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A3F3E-3D27-45E3-B192-00CA3F1ED37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9195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A3F3E-3D27-45E3-B192-00CA3F1ED37A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8701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first part of Excel simulation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DA2FD-A1F2-418B-B2E0-04A17302CBB3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019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Flat MC, epsilon-greedy and UCB1</a:t>
            </a:r>
            <a:r>
              <a:rPr lang="en-GB" baseline="0" dirty="0"/>
              <a:t> part of Excel demo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DA2FD-A1F2-418B-B2E0-04A17302CBB3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524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75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3677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339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82787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0840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458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9113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1656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34056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309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56604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6954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FBDE4-1B9A-4EE0-9E69-28A91B8366FA}" type="datetimeFigureOut">
              <a:rPr lang="nl-NL" smtClean="0"/>
              <a:t>03-06-18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35F1E-944F-4B3E-B680-DA13D8DDFD7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9665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2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25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://orb.essex.ac.uk/ce/ce810/gd2/2017/labs/AgentsLabScript.pdf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7" y="95850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nl-NL" b="1" dirty="0"/>
              <a:t>Game Design </a:t>
            </a:r>
            <a:r>
              <a:rPr lang="nl-NL" b="1" dirty="0" err="1"/>
              <a:t>Spaces</a:t>
            </a:r>
            <a:br>
              <a:rPr lang="nl-NL" b="1" dirty="0"/>
            </a:br>
            <a:r>
              <a:rPr lang="nl-NL" b="1" dirty="0" err="1"/>
              <a:t>and</a:t>
            </a:r>
            <a:r>
              <a:rPr lang="nl-NL" b="1" dirty="0"/>
              <a:t> </a:t>
            </a:r>
            <a:br>
              <a:rPr lang="nl-NL" b="1" dirty="0"/>
            </a:br>
            <a:r>
              <a:rPr lang="nl-NL" b="1" dirty="0"/>
              <a:t>Sample-</a:t>
            </a:r>
            <a:r>
              <a:rPr lang="nl-NL" b="1" dirty="0" err="1"/>
              <a:t>Efficient</a:t>
            </a:r>
            <a:r>
              <a:rPr lang="nl-NL" b="1" dirty="0"/>
              <a:t> </a:t>
            </a:r>
            <a:r>
              <a:rPr lang="nl-NL" b="1" dirty="0" err="1"/>
              <a:t>Noisy</a:t>
            </a:r>
            <a:r>
              <a:rPr lang="nl-NL" b="1" dirty="0"/>
              <a:t> Optimisation</a:t>
            </a:r>
            <a:br>
              <a:rPr lang="nl-NL" b="1" dirty="0"/>
            </a:br>
            <a:r>
              <a:rPr lang="nl-NL" sz="3100" b="1" dirty="0"/>
              <a:t>IGGI Games Design II</a:t>
            </a:r>
            <a:br>
              <a:rPr lang="nl-NL" b="1" dirty="0"/>
            </a:br>
            <a:br>
              <a:rPr lang="nl-NL" b="1" dirty="0"/>
            </a:br>
            <a:endParaRPr lang="nl-NL" sz="22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69367" y="4869160"/>
            <a:ext cx="6400800" cy="982960"/>
          </a:xfrm>
        </p:spPr>
        <p:txBody>
          <a:bodyPr>
            <a:normAutofit fontScale="92500" lnSpcReduction="20000"/>
          </a:bodyPr>
          <a:lstStyle/>
          <a:p>
            <a:r>
              <a:rPr lang="nl-NL" dirty="0"/>
              <a:t>Simon Lucas, Diego Perez </a:t>
            </a:r>
          </a:p>
          <a:p>
            <a:r>
              <a:rPr lang="nl-NL" dirty="0"/>
              <a:t>and Jialin Liu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501" y="2602251"/>
            <a:ext cx="2748533" cy="209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760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4864"/>
            <a:ext cx="3394720" cy="3921299"/>
          </a:xfrm>
        </p:spPr>
        <p:txBody>
          <a:bodyPr/>
          <a:lstStyle/>
          <a:p>
            <a:r>
              <a:rPr lang="en-GB" dirty="0"/>
              <a:t>Used auto-play testing to provide feedback for game designer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02204"/>
            <a:ext cx="6679679" cy="16837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176" y="2204864"/>
            <a:ext cx="3769221" cy="4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094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Used a Heuristic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458616" cy="4525963"/>
          </a:xfrm>
        </p:spPr>
        <p:txBody>
          <a:bodyPr/>
          <a:lstStyle/>
          <a:p>
            <a:r>
              <a:rPr lang="en-GB" dirty="0"/>
              <a:t>Rules fire in priority order</a:t>
            </a:r>
          </a:p>
          <a:p>
            <a:r>
              <a:rPr lang="en-GB" dirty="0"/>
              <a:t>Designer given quick feedback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1433372"/>
            <a:ext cx="6217545" cy="502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664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Designer can watch game play</a:t>
            </a:r>
            <a:br>
              <a:rPr lang="en-GB" dirty="0"/>
            </a:br>
            <a:r>
              <a:rPr lang="en-GB" dirty="0"/>
              <a:t>and study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818656" cy="4525963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Effects of varying parameters can be observed</a:t>
            </a:r>
          </a:p>
          <a:p>
            <a:r>
              <a:rPr lang="en-GB" dirty="0"/>
              <a:t>Compared with designer’s ideal values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8" y="1604356"/>
            <a:ext cx="4371007" cy="471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768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Monopoly (</a:t>
            </a:r>
            <a:r>
              <a:rPr lang="en-GB" dirty="0" err="1"/>
              <a:t>Frayn</a:t>
            </a:r>
            <a:r>
              <a:rPr lang="en-GB" dirty="0"/>
              <a:t>, IEEE CIG 2006)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70784" cy="4525963"/>
          </a:xfrm>
        </p:spPr>
        <p:txBody>
          <a:bodyPr/>
          <a:lstStyle/>
          <a:p>
            <a:r>
              <a:rPr lang="en-GB" dirty="0"/>
              <a:t>Used evolved bots to model players</a:t>
            </a:r>
          </a:p>
          <a:p>
            <a:r>
              <a:rPr lang="en-GB" dirty="0"/>
              <a:t>And estimate true value of properties</a:t>
            </a:r>
          </a:p>
          <a:p>
            <a:r>
              <a:rPr lang="en-GB" dirty="0"/>
              <a:t>Very different to results of a simple Markov chain analysis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2" y="1772816"/>
            <a:ext cx="4847529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98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Discussion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a game such as Monopoly, should the face value differ from the real value?</a:t>
            </a:r>
          </a:p>
        </p:txBody>
      </p:sp>
    </p:spTree>
    <p:extLst>
      <p:ext uri="{BB962C8B-B14F-4D97-AF65-F5344CB8AC3E}">
        <p14:creationId xmlns:p14="http://schemas.microsoft.com/office/powerpoint/2010/main" val="191227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4133056"/>
          </a:xfrm>
        </p:spPr>
        <p:txBody>
          <a:bodyPr/>
          <a:lstStyle/>
          <a:p>
            <a:r>
              <a:rPr lang="en-GB" dirty="0"/>
              <a:t>Uses hand-coded AI bots to play-test aspects of Ticket to Ride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679" y="301575"/>
            <a:ext cx="6710642" cy="149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761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Analysing Ticket to Ride with Bots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866" y="1600200"/>
            <a:ext cx="6738267" cy="4525963"/>
          </a:xfrm>
        </p:spPr>
      </p:pic>
    </p:spTree>
    <p:extLst>
      <p:ext uri="{BB962C8B-B14F-4D97-AF65-F5344CB8AC3E}">
        <p14:creationId xmlns:p14="http://schemas.microsoft.com/office/powerpoint/2010/main" val="408851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City Heat Map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98" y="1600200"/>
            <a:ext cx="7151804" cy="4525963"/>
          </a:xfrm>
        </p:spPr>
      </p:pic>
    </p:spTree>
    <p:extLst>
      <p:ext uri="{BB962C8B-B14F-4D97-AF65-F5344CB8AC3E}">
        <p14:creationId xmlns:p14="http://schemas.microsoft.com/office/powerpoint/2010/main" val="1108286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Routes ownership rate by winner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668" y="1417638"/>
            <a:ext cx="5976664" cy="4972060"/>
          </a:xfrm>
        </p:spPr>
      </p:pic>
    </p:spTree>
    <p:extLst>
      <p:ext uri="{BB962C8B-B14F-4D97-AF65-F5344CB8AC3E}">
        <p14:creationId xmlns:p14="http://schemas.microsoft.com/office/powerpoint/2010/main" val="1873091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Imitation Learning for Track Tuning</a:t>
            </a:r>
            <a:br>
              <a:rPr lang="en-GB" dirty="0"/>
            </a:br>
            <a:r>
              <a:rPr lang="en-GB" sz="2700" dirty="0"/>
              <a:t>Togelius, De </a:t>
            </a:r>
            <a:r>
              <a:rPr lang="en-GB" sz="2700" dirty="0" err="1"/>
              <a:t>Nardi</a:t>
            </a:r>
            <a:r>
              <a:rPr lang="en-GB" sz="2700" dirty="0"/>
              <a:t> and Lucas, IEEE CIG 2007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23" y="1489090"/>
            <a:ext cx="4978896" cy="4525963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Player data was captured from players</a:t>
            </a:r>
          </a:p>
          <a:p>
            <a:r>
              <a:rPr lang="en-GB" dirty="0"/>
              <a:t>Imitation learning to train bots to drive like players</a:t>
            </a:r>
          </a:p>
          <a:p>
            <a:r>
              <a:rPr lang="en-GB" dirty="0"/>
              <a:t>Bots then used to play test tracks</a:t>
            </a:r>
          </a:p>
          <a:p>
            <a:r>
              <a:rPr lang="en-GB" dirty="0"/>
              <a:t>To provide required level of difficulty for each player type (e.g. Julian, top, Renzo, bottom)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183" y="1439505"/>
            <a:ext cx="2461537" cy="44644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812" y="5996912"/>
            <a:ext cx="6810375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060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5F0D5-2CB6-6843-86B1-3548AA791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34DCB-4A35-624B-A98D-6268A3D24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Update the NT-BEA Slides – May even separate this deck into two parts – one looking at the design spaces, and the other looking at the sample-efficient algorithms</a:t>
            </a:r>
          </a:p>
          <a:p>
            <a:r>
              <a:rPr lang="en-GB" dirty="0"/>
              <a:t>Also mention </a:t>
            </a:r>
            <a:r>
              <a:rPr lang="en-GB" dirty="0" err="1"/>
              <a:t>MarioGAN</a:t>
            </a:r>
            <a:r>
              <a:rPr lang="en-GB" dirty="0"/>
              <a:t> </a:t>
            </a:r>
            <a:r>
              <a:rPr lang="en-GB"/>
              <a:t>work somewhere…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495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Evolving for Drama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192" y="1588408"/>
            <a:ext cx="3034680" cy="4065315"/>
          </a:xfrm>
        </p:spPr>
        <p:txBody>
          <a:bodyPr/>
          <a:lstStyle/>
          <a:p>
            <a:r>
              <a:rPr lang="en-GB" dirty="0"/>
              <a:t>Tuning for dramatic outcomes</a:t>
            </a:r>
          </a:p>
          <a:p>
            <a:r>
              <a:rPr lang="en-GB" dirty="0"/>
              <a:t>Othello: good example of game with drama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314" y="1600200"/>
            <a:ext cx="5631262" cy="326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23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Games can be parameterised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Player performance can be measured</a:t>
            </a:r>
          </a:p>
          <a:p>
            <a:r>
              <a:rPr lang="en-GB" dirty="0"/>
              <a:t>Games can be tuned</a:t>
            </a:r>
          </a:p>
          <a:p>
            <a:r>
              <a:rPr lang="en-GB" dirty="0"/>
              <a:t>How best to do this?</a:t>
            </a:r>
          </a:p>
        </p:txBody>
      </p:sp>
    </p:spTree>
    <p:extLst>
      <p:ext uri="{BB962C8B-B14F-4D97-AF65-F5344CB8AC3E}">
        <p14:creationId xmlns:p14="http://schemas.microsoft.com/office/powerpoint/2010/main" val="8011863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Game Tuning and Noisy Optimisation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Tuning games with AI bots is relatively expensive</a:t>
            </a:r>
          </a:p>
          <a:p>
            <a:r>
              <a:rPr lang="en-GB" dirty="0"/>
              <a:t>These short games may take 1 second or more to run</a:t>
            </a:r>
          </a:p>
          <a:p>
            <a:r>
              <a:rPr lang="en-GB" dirty="0"/>
              <a:t>Even when running MUCH faster than real time</a:t>
            </a:r>
          </a:p>
        </p:txBody>
      </p:sp>
    </p:spTree>
    <p:extLst>
      <p:ext uri="{BB962C8B-B14F-4D97-AF65-F5344CB8AC3E}">
        <p14:creationId xmlns:p14="http://schemas.microsoft.com/office/powerpoint/2010/main" val="3006801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Design: Also Noisy!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Can design a game</a:t>
            </a:r>
          </a:p>
          <a:p>
            <a:r>
              <a:rPr lang="en-US" dirty="0"/>
              <a:t>But each time an AI agent or human player plays:</a:t>
            </a:r>
          </a:p>
          <a:p>
            <a:pPr lvl="1"/>
            <a:r>
              <a:rPr lang="en-US" dirty="0"/>
              <a:t>The experience will be different </a:t>
            </a:r>
          </a:p>
          <a:p>
            <a:pPr lvl="1"/>
            <a:r>
              <a:rPr lang="en-US" dirty="0"/>
              <a:t>To to the game, or the player actions</a:t>
            </a:r>
          </a:p>
          <a:p>
            <a:r>
              <a:rPr lang="en-US" dirty="0"/>
              <a:t>In a population of players each one may play differently</a:t>
            </a:r>
          </a:p>
          <a:p>
            <a:pPr lvl="1"/>
            <a:r>
              <a:rPr lang="en-US" dirty="0"/>
              <a:t>And therefore have a different experience</a:t>
            </a:r>
          </a:p>
          <a:p>
            <a:r>
              <a:rPr lang="en-US" dirty="0"/>
              <a:t>We can measure aspects of this experience</a:t>
            </a:r>
          </a:p>
          <a:p>
            <a:r>
              <a:rPr lang="en-US" dirty="0"/>
              <a:t>And view game design as noisy optimisation</a:t>
            </a:r>
          </a:p>
        </p:txBody>
      </p:sp>
    </p:spTree>
    <p:extLst>
      <p:ext uri="{BB962C8B-B14F-4D97-AF65-F5344CB8AC3E}">
        <p14:creationId xmlns:p14="http://schemas.microsoft.com/office/powerpoint/2010/main" val="3268570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Value of Fitness Landscape Modelling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Can lead to more efficient search</a:t>
            </a:r>
          </a:p>
          <a:p>
            <a:pPr lvl="1"/>
            <a:r>
              <a:rPr lang="en-GB" dirty="0"/>
              <a:t>Fitter solutions are found more quickly</a:t>
            </a:r>
          </a:p>
          <a:p>
            <a:r>
              <a:rPr lang="en-GB" dirty="0"/>
              <a:t>We learn more about the problem</a:t>
            </a:r>
          </a:p>
          <a:p>
            <a:pPr lvl="1"/>
            <a:r>
              <a:rPr lang="en-GB" dirty="0"/>
              <a:t>Aim now is not just to find fittest possible solutions</a:t>
            </a:r>
          </a:p>
          <a:p>
            <a:pPr lvl="1"/>
            <a:r>
              <a:rPr lang="en-GB" dirty="0"/>
              <a:t>But also estimate value of untested points in the search space</a:t>
            </a:r>
          </a:p>
        </p:txBody>
      </p:sp>
    </p:spTree>
    <p:extLst>
      <p:ext uri="{BB962C8B-B14F-4D97-AF65-F5344CB8AC3E}">
        <p14:creationId xmlns:p14="http://schemas.microsoft.com/office/powerpoint/2010/main" val="388312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System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39017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Note the fat connection between the EA and the landscape model</a:t>
            </a:r>
          </a:p>
        </p:txBody>
      </p:sp>
      <p:sp>
        <p:nvSpPr>
          <p:cNvPr id="4" name="Rectangle 3"/>
          <p:cNvSpPr/>
          <p:nvPr/>
        </p:nvSpPr>
        <p:spPr>
          <a:xfrm>
            <a:off x="3588140" y="3390314"/>
            <a:ext cx="2264899" cy="9144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Bandit EA</a:t>
            </a:r>
          </a:p>
        </p:txBody>
      </p:sp>
      <p:sp>
        <p:nvSpPr>
          <p:cNvPr id="5" name="Rectangle 4"/>
          <p:cNvSpPr/>
          <p:nvPr/>
        </p:nvSpPr>
        <p:spPr>
          <a:xfrm>
            <a:off x="6625883" y="2947182"/>
            <a:ext cx="1529862" cy="177956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Noisy Fitness Evaluator</a:t>
            </a:r>
          </a:p>
        </p:txBody>
      </p:sp>
      <p:sp>
        <p:nvSpPr>
          <p:cNvPr id="6" name="Rectangle 5"/>
          <p:cNvSpPr/>
          <p:nvPr/>
        </p:nvSpPr>
        <p:spPr>
          <a:xfrm>
            <a:off x="829994" y="2947181"/>
            <a:ext cx="1985303" cy="177956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Bandit Fitness Landscape Model</a:t>
            </a:r>
          </a:p>
        </p:txBody>
      </p:sp>
      <p:sp>
        <p:nvSpPr>
          <p:cNvPr id="7" name="Left-Right Arrow 6"/>
          <p:cNvSpPr/>
          <p:nvPr/>
        </p:nvSpPr>
        <p:spPr>
          <a:xfrm>
            <a:off x="2815297" y="3643532"/>
            <a:ext cx="772843" cy="45016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Left-Right Arrow 7"/>
          <p:cNvSpPr/>
          <p:nvPr/>
        </p:nvSpPr>
        <p:spPr>
          <a:xfrm>
            <a:off x="5853039" y="3798277"/>
            <a:ext cx="772843" cy="9847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86957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Bandit Landscape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evaluation is noisy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687" y="2339501"/>
            <a:ext cx="65246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932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Multi-Armed Bandit Problem</a:t>
            </a:r>
          </a:p>
        </p:txBody>
      </p:sp>
      <p:pic>
        <p:nvPicPr>
          <p:cNvPr id="4" name="Picture 2" descr="http://research.microsoft.com/en-us/projects/bandits/MAB-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2060848"/>
            <a:ext cx="4236060" cy="3511097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4932040" y="1916832"/>
            <a:ext cx="381642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At each step pull one arm</a:t>
            </a:r>
          </a:p>
          <a:p>
            <a:endParaRPr lang="en-GB" sz="2400" dirty="0"/>
          </a:p>
          <a:p>
            <a:r>
              <a:rPr lang="en-GB" sz="2400" dirty="0"/>
              <a:t>Noisy/random reward signal</a:t>
            </a:r>
          </a:p>
          <a:p>
            <a:endParaRPr lang="en-GB" sz="2400" dirty="0"/>
          </a:p>
          <a:p>
            <a:r>
              <a:rPr lang="en-GB" sz="2400" dirty="0"/>
              <a:t>In order to:</a:t>
            </a:r>
          </a:p>
          <a:p>
            <a:r>
              <a:rPr lang="en-GB" sz="2400" dirty="0"/>
              <a:t>* Find the best arm</a:t>
            </a:r>
          </a:p>
          <a:p>
            <a:r>
              <a:rPr lang="en-GB" sz="2400" dirty="0"/>
              <a:t>* Minimise regret</a:t>
            </a:r>
          </a:p>
          <a:p>
            <a:r>
              <a:rPr lang="en-GB" sz="2400" dirty="0"/>
              <a:t>* Maximise expected return</a:t>
            </a:r>
          </a:p>
        </p:txBody>
      </p:sp>
    </p:spTree>
    <p:extLst>
      <p:ext uri="{BB962C8B-B14F-4D97-AF65-F5344CB8AC3E}">
        <p14:creationId xmlns:p14="http://schemas.microsoft.com/office/powerpoint/2010/main" val="18098841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dirty="0"/>
              <a:t>Which Arm to Pull?</a:t>
            </a:r>
            <a:br>
              <a:rPr lang="en-GB" sz="3600" dirty="0"/>
            </a:br>
            <a:r>
              <a:rPr lang="en-GB" sz="3600" dirty="0"/>
              <a:t>Recall</a:t>
            </a:r>
            <a:br>
              <a:rPr lang="en-GB" sz="3600" dirty="0"/>
            </a:br>
            <a:r>
              <a:rPr lang="en-GB" sz="3600" dirty="0"/>
              <a:t>UCB1 Balances Exploration v. Exploitation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740229" y="1700808"/>
            <a:ext cx="7809411" cy="954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GB" sz="2800" b="1" dirty="0"/>
              <a:t>UCB1 </a:t>
            </a:r>
            <a:r>
              <a:rPr lang="en-GB" sz="2800" dirty="0"/>
              <a:t>(Auer et al, 2002)</a:t>
            </a:r>
          </a:p>
          <a:p>
            <a:r>
              <a:rPr lang="en-GB" sz="2800" dirty="0"/>
              <a:t>Choose arm </a:t>
            </a:r>
            <a:r>
              <a:rPr lang="en-GB" sz="2800" i="1" dirty="0">
                <a:latin typeface="Times New Roman" pitchFamily="18" charset="0"/>
                <a:cs typeface="Times New Roman" pitchFamily="18" charset="0"/>
              </a:rPr>
              <a:t>j</a:t>
            </a:r>
            <a:r>
              <a:rPr lang="en-GB" sz="2800" dirty="0"/>
              <a:t> so as to maximise: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01487" y="5130517"/>
            <a:ext cx="266047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Mean so far (exploit)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24066" y="4944079"/>
            <a:ext cx="3502334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Upper bound on variance (explore)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2177143" y="4317257"/>
            <a:ext cx="420914" cy="81326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5588000" y="4317257"/>
            <a:ext cx="391889" cy="626822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740229" y="1700808"/>
            <a:ext cx="7809411" cy="46085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Picture 15" descr="Screen Shot 2015-07-20 at 12.27.3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764" y="2780572"/>
            <a:ext cx="49784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226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The New Game In Town:</a:t>
            </a:r>
            <a:br>
              <a:rPr lang="en-GB" dirty="0"/>
            </a:br>
            <a:r>
              <a:rPr lang="en-GB" dirty="0"/>
              <a:t>Search Space Design!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Choose parameters and possible values</a:t>
            </a:r>
          </a:p>
          <a:p>
            <a:r>
              <a:rPr lang="en-GB" dirty="0"/>
              <a:t>These may be of any type, but we encode them as a number of discrete choices</a:t>
            </a:r>
          </a:p>
          <a:p>
            <a:r>
              <a:rPr lang="en-GB" dirty="0"/>
              <a:t>Tips:</a:t>
            </a:r>
          </a:p>
          <a:p>
            <a:pPr lvl="1"/>
            <a:r>
              <a:rPr lang="en-GB" dirty="0"/>
              <a:t>Choose interesting parameters to vary, given your insight into the game</a:t>
            </a:r>
          </a:p>
          <a:p>
            <a:pPr lvl="1"/>
            <a:r>
              <a:rPr lang="en-GB" dirty="0"/>
              <a:t>And a suitably varied set of choices for each parameter</a:t>
            </a:r>
          </a:p>
          <a:p>
            <a:r>
              <a:rPr lang="en-GB" dirty="0"/>
              <a:t>Each point in the space will be encoded as a vector (array) of integers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6136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Previously we looked at aspects of a game that could be varied</a:t>
            </a:r>
          </a:p>
          <a:p>
            <a:r>
              <a:rPr lang="en-GB" dirty="0"/>
              <a:t>And how aspects of game-play could be measured</a:t>
            </a:r>
          </a:p>
          <a:p>
            <a:r>
              <a:rPr lang="en-GB" dirty="0"/>
              <a:t>We’ll revisit some of that</a:t>
            </a:r>
          </a:p>
          <a:p>
            <a:r>
              <a:rPr lang="en-GB" dirty="0"/>
              <a:t>And consider practical ways in which we can analyse game-play data in order to improve a game</a:t>
            </a:r>
          </a:p>
          <a:p>
            <a:r>
              <a:rPr lang="en-GB" dirty="0"/>
              <a:t>Recognise that ‘improve’ is subjective</a:t>
            </a:r>
          </a:p>
          <a:p>
            <a:r>
              <a:rPr lang="en-GB" dirty="0"/>
              <a:t>How can we make it objective?</a:t>
            </a:r>
          </a:p>
        </p:txBody>
      </p:sp>
    </p:spTree>
    <p:extLst>
      <p:ext uri="{BB962C8B-B14F-4D97-AF65-F5344CB8AC3E}">
        <p14:creationId xmlns:p14="http://schemas.microsoft.com/office/powerpoint/2010/main" val="33247998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Example Game: Space Battle</a:t>
            </a:r>
            <a:br>
              <a:rPr lang="en-GB" dirty="0"/>
            </a:br>
            <a:r>
              <a:rPr lang="en-GB" dirty="0"/>
              <a:t>(Thanks to Mike and Raluca)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1600200"/>
            <a:ext cx="5634038" cy="42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3070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Simple Space Battle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" y="1416238"/>
            <a:ext cx="9144000" cy="50629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BattleParamNames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DAMAGE_RADIUS, DAMAGE_COST, LOSS, SHIP_SIZE, ROTATION, THRUST</a:t>
            </a: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 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EvoVectorSet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params = new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EvoVectorSet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alt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9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</a:t>
            </a:r>
            <a:r>
              <a:rPr lang="en-US" altLang="en-US" sz="1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.add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EvoDoubleSet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b="1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1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DAMAGE_RADIUS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.toString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1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double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[]{</a:t>
            </a:r>
            <a:r>
              <a:rPr lang="en-US" alt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50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200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}));</a:t>
            </a: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</a:t>
            </a:r>
            <a:r>
              <a:rPr lang="en-US" altLang="en-US" sz="1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.add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EvoDoubleSet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b="1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1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DAMAGE_COST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.toString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1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double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[]{</a:t>
            </a:r>
            <a:r>
              <a:rPr lang="en-US" alt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50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}));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b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76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Sample Search Space</a:t>
            </a:r>
            <a:br>
              <a:rPr lang="en-GB" dirty="0"/>
            </a:br>
            <a:r>
              <a:rPr lang="en-GB" dirty="0"/>
              <a:t>How many points are in the space?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574" y="1600200"/>
            <a:ext cx="5718852" cy="4525963"/>
          </a:xfrm>
        </p:spPr>
      </p:pic>
    </p:spTree>
    <p:extLst>
      <p:ext uri="{BB962C8B-B14F-4D97-AF65-F5344CB8AC3E}">
        <p14:creationId xmlns:p14="http://schemas.microsoft.com/office/powerpoint/2010/main" val="31356988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Answer: 12,960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terms of typical EA search spaces this is tiny</a:t>
            </a:r>
          </a:p>
          <a:p>
            <a:r>
              <a:rPr lang="en-GB" dirty="0"/>
              <a:t>So what makes it hard?</a:t>
            </a:r>
          </a:p>
          <a:p>
            <a:endParaRPr lang="en-GB" dirty="0"/>
          </a:p>
          <a:p>
            <a:r>
              <a:rPr lang="en-GB" dirty="0"/>
              <a:t>Each evaluation is expensive</a:t>
            </a:r>
          </a:p>
          <a:p>
            <a:r>
              <a:rPr lang="en-GB" dirty="0"/>
              <a:t>Each evaluation is noisy</a:t>
            </a:r>
          </a:p>
        </p:txBody>
      </p:sp>
    </p:spTree>
    <p:extLst>
      <p:ext uri="{BB962C8B-B14F-4D97-AF65-F5344CB8AC3E}">
        <p14:creationId xmlns:p14="http://schemas.microsoft.com/office/powerpoint/2010/main" val="4489131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Expense of Agent-Based Game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If a game is noisy, may need </a:t>
            </a:r>
            <a:r>
              <a:rPr lang="en-GB" b="1" dirty="0"/>
              <a:t>R</a:t>
            </a:r>
            <a:r>
              <a:rPr lang="en-GB" dirty="0"/>
              <a:t> repetitions to play it to gain a true picture of how it plays</a:t>
            </a:r>
          </a:p>
          <a:p>
            <a:r>
              <a:rPr lang="en-GB" dirty="0"/>
              <a:t>Suppose each game lasts for </a:t>
            </a:r>
            <a:r>
              <a:rPr lang="en-GB" b="1" dirty="0"/>
              <a:t>T</a:t>
            </a:r>
            <a:r>
              <a:rPr lang="en-GB" dirty="0"/>
              <a:t> game ticks</a:t>
            </a:r>
          </a:p>
          <a:p>
            <a:r>
              <a:rPr lang="en-GB" dirty="0"/>
              <a:t>In GVGAI, each tick is allowed 40ms i.e. 25 frames per second.</a:t>
            </a:r>
          </a:p>
          <a:p>
            <a:r>
              <a:rPr lang="en-GB" dirty="0"/>
              <a:t>So the evaluation of a game for each agent (or each distinct pair of agents) takes:</a:t>
            </a:r>
          </a:p>
          <a:p>
            <a:pPr lvl="1"/>
            <a:r>
              <a:rPr lang="en-GB" dirty="0"/>
              <a:t>(R * T) / 25</a:t>
            </a:r>
          </a:p>
          <a:p>
            <a:r>
              <a:rPr lang="en-GB" dirty="0"/>
              <a:t>Typical vales: R = 5, T = 500, could need 100s per fitness evaluation</a:t>
            </a:r>
          </a:p>
          <a:p>
            <a:r>
              <a:rPr lang="en-GB" dirty="0"/>
              <a:t>Can we do better?</a:t>
            </a:r>
          </a:p>
        </p:txBody>
      </p:sp>
    </p:spTree>
    <p:extLst>
      <p:ext uri="{BB962C8B-B14F-4D97-AF65-F5344CB8AC3E}">
        <p14:creationId xmlns:p14="http://schemas.microsoft.com/office/powerpoint/2010/main" val="26259366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more efficient search algorithms that do clever resampling</a:t>
            </a:r>
          </a:p>
          <a:p>
            <a:r>
              <a:rPr lang="en-GB" dirty="0"/>
              <a:t>Reduce the size of the search space</a:t>
            </a:r>
          </a:p>
          <a:p>
            <a:pPr lvl="1"/>
            <a:r>
              <a:rPr lang="en-GB" dirty="0"/>
              <a:t>As a designer really think about which parameters you wish to vary</a:t>
            </a:r>
          </a:p>
          <a:p>
            <a:r>
              <a:rPr lang="en-GB" dirty="0"/>
              <a:t>Use faster games – may achieve &gt; 1m ticks per second</a:t>
            </a:r>
          </a:p>
          <a:p>
            <a:r>
              <a:rPr lang="en-GB" dirty="0"/>
              <a:t>Be patient (I’m not good at this)</a:t>
            </a:r>
          </a:p>
        </p:txBody>
      </p:sp>
    </p:spTree>
    <p:extLst>
      <p:ext uri="{BB962C8B-B14F-4D97-AF65-F5344CB8AC3E}">
        <p14:creationId xmlns:p14="http://schemas.microsoft.com/office/powerpoint/2010/main" val="7743691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Evolving Space Battle Variants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You’ve already played with this a bit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2420888"/>
            <a:ext cx="81153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2136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Fitness Landscape Model Interface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776730" y="1617766"/>
            <a:ext cx="7590539" cy="47705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interface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FitnessLandscapeModel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addPoint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[] p,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double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return a Double object - a null return indicates that</a:t>
            </a:r>
            <a:br>
              <a:rPr lang="en-US" altLang="en-US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we know nothing yet;</a:t>
            </a:r>
            <a:br>
              <a:rPr lang="en-US" altLang="en-US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getSimple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x);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careful - this can be slow –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it iterates over all points in the search space!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getBestSolution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getBestOfSampled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getBestOfSampledPlusNeighbours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nNeighbours);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4113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Bandit Landscape EA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457200" y="1277732"/>
            <a:ext cx="8025618" cy="50167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[] p = SearchSpaceUtil.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randomPoint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searchSpace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(evaluator.nEvals() &lt; nEvals)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double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fitness = evaluator.evaluate(p);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banditLandscape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.addPoint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(p, fitness);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EvaluateChoices evc =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EvaluateChoices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banditLandscape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kExplore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(evc.n() &lt;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nNeighbours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[] pp = mutator.randMut(p);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evc.add(pp);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 = evc.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picker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.getBest();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[] solution =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banditLandscape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.getBest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6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solution;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8809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Noisy Sample Problem</a:t>
            </a:r>
            <a:br>
              <a:rPr lang="en-GB" dirty="0"/>
            </a:br>
            <a:r>
              <a:rPr lang="en-GB" dirty="0"/>
              <a:t>Noisy Win Rate Optimisation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Optimise a bit string such that</a:t>
            </a:r>
          </a:p>
          <a:p>
            <a:r>
              <a:rPr lang="en-GB" dirty="0"/>
              <a:t>Each fitness evaluation flips a biased coin</a:t>
            </a:r>
          </a:p>
          <a:p>
            <a:pPr lvl="1"/>
            <a:r>
              <a:rPr lang="en-GB" dirty="0"/>
              <a:t>P(win) = </a:t>
            </a:r>
            <a:r>
              <a:rPr lang="en-GB" dirty="0" err="1"/>
              <a:t>Math.rand</a:t>
            </a:r>
            <a:r>
              <a:rPr lang="en-GB" dirty="0"/>
              <a:t> &lt; (x / (2^n-1))</a:t>
            </a:r>
          </a:p>
          <a:p>
            <a:pPr lvl="1"/>
            <a:r>
              <a:rPr lang="en-GB" dirty="0"/>
              <a:t>i.e. win </a:t>
            </a:r>
            <a:r>
              <a:rPr lang="en-GB" dirty="0" err="1"/>
              <a:t>prob</a:t>
            </a:r>
            <a:r>
              <a:rPr lang="en-GB" dirty="0"/>
              <a:t> is given by:</a:t>
            </a:r>
          </a:p>
          <a:p>
            <a:pPr lvl="2"/>
            <a:r>
              <a:rPr lang="en-GB" dirty="0"/>
              <a:t>binary number value of  bit string / max possible</a:t>
            </a:r>
          </a:p>
          <a:p>
            <a:r>
              <a:rPr lang="en-GB" dirty="0"/>
              <a:t>This very roughly models this situation game parameter optimisation where some parameters are much more sensitive than others</a:t>
            </a:r>
          </a:p>
        </p:txBody>
      </p:sp>
    </p:spTree>
    <p:extLst>
      <p:ext uri="{BB962C8B-B14F-4D97-AF65-F5344CB8AC3E}">
        <p14:creationId xmlns:p14="http://schemas.microsoft.com/office/powerpoint/2010/main" val="400927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to tune?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70784" cy="4525963"/>
          </a:xfrm>
        </p:spPr>
        <p:txBody>
          <a:bodyPr/>
          <a:lstStyle/>
          <a:p>
            <a:r>
              <a:rPr lang="en-GB" dirty="0"/>
              <a:t>Which aspects of Ms Pac-Man could be easily tuned?</a:t>
            </a:r>
          </a:p>
          <a:p>
            <a:endParaRPr lang="en-GB" dirty="0"/>
          </a:p>
          <a:p>
            <a:r>
              <a:rPr lang="en-GB" dirty="0"/>
              <a:t>i.e. parameters that could be identified or easily invented and varied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319" y="1579167"/>
            <a:ext cx="4057877" cy="454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5579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Unfit</a:t>
            </a:r>
          </a:p>
        </p:txBody>
      </p:sp>
      <p:pic>
        <p:nvPicPr>
          <p:cNvPr id="4" name="battle 1_11_2017 4_03_46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4163" y="1600200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1040864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bit fitter</a:t>
            </a:r>
          </a:p>
        </p:txBody>
      </p:sp>
      <p:pic>
        <p:nvPicPr>
          <p:cNvPr id="4" name="Not very fi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4338" y="1600200"/>
            <a:ext cx="5775325" cy="4525963"/>
          </a:xfrm>
        </p:spPr>
      </p:pic>
    </p:spTree>
    <p:extLst>
      <p:ext uri="{BB962C8B-B14F-4D97-AF65-F5344CB8AC3E}">
        <p14:creationId xmlns:p14="http://schemas.microsoft.com/office/powerpoint/2010/main" val="4189952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bit fitter</a:t>
            </a:r>
          </a:p>
        </p:txBody>
      </p:sp>
      <p:pic>
        <p:nvPicPr>
          <p:cNvPr id="4" name="Fit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5450" y="1600200"/>
            <a:ext cx="5751513" cy="4525963"/>
          </a:xfrm>
        </p:spPr>
      </p:pic>
    </p:spTree>
    <p:extLst>
      <p:ext uri="{BB962C8B-B14F-4D97-AF65-F5344CB8AC3E}">
        <p14:creationId xmlns:p14="http://schemas.microsoft.com/office/powerpoint/2010/main" val="535640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Budget: 100 Fitness Evals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619" y="1600200"/>
            <a:ext cx="6104762" cy="45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1709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Budget: 500 Fitness Evals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F2B7FAF7-614F-475A-9126-D2F96FC60D57" descr="B7144554-5717-455F-9517-FA010BD84D3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7786" y="1600200"/>
            <a:ext cx="606540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56319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this means for Space Battle</a:t>
            </a:r>
            <a:br>
              <a:rPr lang="en-GB" dirty="0"/>
            </a:br>
            <a:r>
              <a:rPr lang="en-GB" sz="2200" dirty="0"/>
              <a:t>This plot shows true fitness of individual return for each of 50 runs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44" y="1573870"/>
            <a:ext cx="8555112" cy="441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04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 fitter version of Space Battle?</a:t>
            </a:r>
            <a:br>
              <a:rPr lang="en-GB" dirty="0"/>
            </a:br>
            <a:r>
              <a:rPr lang="en-GB" sz="3100" dirty="0"/>
              <a:t>(evolved by Mike and Raluca using </a:t>
            </a:r>
            <a:r>
              <a:rPr lang="en-GB" sz="3100" dirty="0" err="1"/>
              <a:t>NTupleBanditEA</a:t>
            </a:r>
            <a:r>
              <a:rPr lang="en-GB" sz="3100" dirty="0"/>
              <a:t>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600200"/>
            <a:ext cx="6201914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140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For the game of your choice, pick a set of parameters to tune</a:t>
            </a:r>
          </a:p>
          <a:p>
            <a:r>
              <a:rPr lang="en-GB" dirty="0"/>
              <a:t>Define an objective to optimise</a:t>
            </a:r>
          </a:p>
          <a:p>
            <a:r>
              <a:rPr lang="en-GB" dirty="0"/>
              <a:t>Write code to choose random points in the search space to test (get an idea of fitness distribution)</a:t>
            </a:r>
          </a:p>
          <a:p>
            <a:r>
              <a:rPr lang="en-GB" dirty="0"/>
              <a:t>Tune the parameters manually</a:t>
            </a:r>
          </a:p>
          <a:p>
            <a:r>
              <a:rPr lang="en-GB" dirty="0"/>
              <a:t>Over a similar time period, tune them automatically using the </a:t>
            </a:r>
            <a:r>
              <a:rPr lang="en-GB" dirty="0" err="1"/>
              <a:t>RMHCTest</a:t>
            </a:r>
            <a:r>
              <a:rPr lang="en-GB" dirty="0"/>
              <a:t> code (see exercise 1.3)</a:t>
            </a:r>
          </a:p>
          <a:p>
            <a:r>
              <a:rPr lang="en-GB" dirty="0">
                <a:hlinkClick r:id="rId2"/>
              </a:rPr>
              <a:t>http://orb.essex.ac.uk/ce/ce810/gd2/2017/labs/AgentsLabScript.pdf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28478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Games have parameters</a:t>
            </a:r>
          </a:p>
          <a:p>
            <a:r>
              <a:rPr lang="en-GB" dirty="0"/>
              <a:t>They can and should be tuned</a:t>
            </a:r>
          </a:p>
          <a:p>
            <a:r>
              <a:rPr lang="en-GB" dirty="0"/>
              <a:t>Do this manually using your own insight</a:t>
            </a:r>
          </a:p>
          <a:p>
            <a:r>
              <a:rPr lang="en-GB" dirty="0"/>
              <a:t>And also try to do it automatically</a:t>
            </a:r>
          </a:p>
          <a:p>
            <a:r>
              <a:rPr lang="en-GB" dirty="0"/>
              <a:t>Using available or invented metrics</a:t>
            </a:r>
          </a:p>
          <a:p>
            <a:r>
              <a:rPr lang="en-GB" dirty="0"/>
              <a:t>And play-testing by AI bots</a:t>
            </a:r>
          </a:p>
        </p:txBody>
      </p:sp>
    </p:spTree>
    <p:extLst>
      <p:ext uri="{BB962C8B-B14F-4D97-AF65-F5344CB8AC3E}">
        <p14:creationId xmlns:p14="http://schemas.microsoft.com/office/powerpoint/2010/main" val="2000576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Game Tuning</a:t>
            </a:r>
            <a:endParaRPr lang="nl-NL" dirty="0">
              <a:solidFill>
                <a:srgbClr val="FF0000"/>
              </a:solidFill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We made a change:</a:t>
            </a:r>
            <a:endParaRPr lang="nl-NL" dirty="0"/>
          </a:p>
          <a:p>
            <a:pPr lvl="0"/>
            <a:r>
              <a:rPr lang="en-GB" b="1" dirty="0"/>
              <a:t>Can the difference be detected? How? </a:t>
            </a:r>
            <a:endParaRPr lang="nl-NL" b="1" dirty="0"/>
          </a:p>
          <a:p>
            <a:pPr lvl="1"/>
            <a:r>
              <a:rPr lang="en-GB" dirty="0"/>
              <a:t>Hole detection / exploits?</a:t>
            </a:r>
            <a:endParaRPr lang="nl-NL" dirty="0"/>
          </a:p>
          <a:p>
            <a:pPr lvl="1"/>
            <a:r>
              <a:rPr lang="en-GB" dirty="0"/>
              <a:t>Entropy changes?</a:t>
            </a:r>
            <a:endParaRPr lang="nl-NL" dirty="0"/>
          </a:p>
          <a:p>
            <a:pPr lvl="1"/>
            <a:r>
              <a:rPr lang="en-GB" dirty="0"/>
              <a:t>More drama? (e.g. more flux in obvious measures?)</a:t>
            </a:r>
            <a:endParaRPr lang="nl-NL" dirty="0"/>
          </a:p>
          <a:p>
            <a:pPr lvl="0"/>
            <a:r>
              <a:rPr lang="en-GB" dirty="0"/>
              <a:t>Can we learn a new strategy? </a:t>
            </a:r>
          </a:p>
          <a:p>
            <a:pPr lvl="0"/>
            <a:r>
              <a:rPr lang="en-GB" dirty="0"/>
              <a:t>Make better bots?</a:t>
            </a:r>
            <a:endParaRPr lang="nl-NL" dirty="0"/>
          </a:p>
          <a:p>
            <a:pPr lvl="0"/>
            <a:r>
              <a:rPr lang="en-GB" dirty="0"/>
              <a:t>Can GUI frustration be measured? </a:t>
            </a:r>
            <a:endParaRPr lang="nl-NL" dirty="0"/>
          </a:p>
          <a:p>
            <a:pPr lvl="1"/>
            <a:r>
              <a:rPr lang="en-GB" dirty="0"/>
              <a:t>Analysed touch events, near misses? </a:t>
            </a:r>
            <a:endParaRPr lang="nl-NL" dirty="0"/>
          </a:p>
          <a:p>
            <a:pPr lvl="0"/>
            <a:r>
              <a:rPr lang="en-GB" dirty="0"/>
              <a:t>Bot Id Detection?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61377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Objective measures of game-play</a:t>
            </a:r>
            <a:br>
              <a:rPr lang="en-GB" dirty="0"/>
            </a:br>
            <a:r>
              <a:rPr lang="en-GB" dirty="0"/>
              <a:t>(and automating the measurements)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automatic part comes from having AI-bots play through a game</a:t>
            </a:r>
          </a:p>
          <a:p>
            <a:r>
              <a:rPr lang="en-GB" dirty="0"/>
              <a:t>What we measure will depend on the bots</a:t>
            </a:r>
          </a:p>
          <a:p>
            <a:r>
              <a:rPr lang="en-GB" dirty="0"/>
              <a:t>Different bots may give rise to VERY different measurements</a:t>
            </a:r>
          </a:p>
          <a:p>
            <a:r>
              <a:rPr lang="en-GB" dirty="0"/>
              <a:t>If we can use General AI (e.g. GVGAI) bots, then we have a ready supply of play testers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1606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Can also use other measures of a game – don’t always need 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250704" cy="4853136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This maze was evolved</a:t>
            </a:r>
          </a:p>
          <a:p>
            <a:r>
              <a:rPr lang="en-GB" dirty="0"/>
              <a:t>Random Mutation Hill Climber (RMHC) and (1+1) ES</a:t>
            </a:r>
          </a:p>
          <a:p>
            <a:r>
              <a:rPr lang="en-GB" dirty="0"/>
              <a:t>Representation:</a:t>
            </a:r>
          </a:p>
          <a:p>
            <a:pPr lvl="1"/>
            <a:r>
              <a:rPr lang="en-GB" dirty="0"/>
              <a:t>Bit vector of length 400 (20 x 20)</a:t>
            </a:r>
          </a:p>
          <a:p>
            <a:r>
              <a:rPr lang="en-GB" dirty="0"/>
              <a:t>Fitness measure: longest shortest path between the two green dots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1600200"/>
            <a:ext cx="4464496" cy="4708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24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from the literature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We’ve already seen Flappy Bird example (</a:t>
            </a:r>
            <a:r>
              <a:rPr lang="en-GB" dirty="0" err="1"/>
              <a:t>Isaksen</a:t>
            </a:r>
            <a:r>
              <a:rPr lang="en-GB" dirty="0"/>
              <a:t>)</a:t>
            </a:r>
          </a:p>
          <a:p>
            <a:r>
              <a:rPr lang="en-GB" dirty="0"/>
              <a:t>Consider also:</a:t>
            </a:r>
          </a:p>
          <a:p>
            <a:pPr lvl="1"/>
            <a:r>
              <a:rPr lang="en-GB" dirty="0" err="1"/>
              <a:t>Frayn</a:t>
            </a:r>
            <a:r>
              <a:rPr lang="en-GB" dirty="0"/>
              <a:t> (Monopoly) – just an analysis</a:t>
            </a:r>
          </a:p>
          <a:p>
            <a:pPr lvl="1"/>
            <a:r>
              <a:rPr lang="en-GB" dirty="0"/>
              <a:t>Togelius et al (Car racing)</a:t>
            </a:r>
          </a:p>
          <a:p>
            <a:pPr lvl="1"/>
            <a:r>
              <a:rPr lang="en-GB" dirty="0"/>
              <a:t>Togelius et al (Mario)</a:t>
            </a:r>
          </a:p>
          <a:p>
            <a:pPr lvl="1"/>
            <a:r>
              <a:rPr lang="en-GB" dirty="0"/>
              <a:t>Powley et al (</a:t>
            </a:r>
          </a:p>
        </p:txBody>
      </p:sp>
    </p:spTree>
    <p:extLst>
      <p:ext uri="{BB962C8B-B14F-4D97-AF65-F5344CB8AC3E}">
        <p14:creationId xmlns:p14="http://schemas.microsoft.com/office/powerpoint/2010/main" val="3545364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 it Snow</a:t>
            </a:r>
          </a:p>
        </p:txBody>
      </p:sp>
      <p:pic>
        <p:nvPicPr>
          <p:cNvPr id="4" name="LetItSnowPromo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02000" y="1417638"/>
            <a:ext cx="2540000" cy="4525963"/>
          </a:xfrm>
        </p:spPr>
      </p:pic>
    </p:spTree>
    <p:extLst>
      <p:ext uri="{BB962C8B-B14F-4D97-AF65-F5344CB8AC3E}">
        <p14:creationId xmlns:p14="http://schemas.microsoft.com/office/powerpoint/2010/main" val="234745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2213</TotalTime>
  <Words>1316</Words>
  <Application>Microsoft Macintosh PowerPoint</Application>
  <PresentationFormat>On-screen Show (4:3)</PresentationFormat>
  <Paragraphs>200</Paragraphs>
  <Slides>48</Slides>
  <Notes>4</Notes>
  <HiddenSlides>1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Courier New</vt:lpstr>
      <vt:lpstr>Times New Roman</vt:lpstr>
      <vt:lpstr>Kantoorthema</vt:lpstr>
      <vt:lpstr>Game Design Spaces and  Sample-Efficient Noisy Optimisation IGGI Games Design II  </vt:lpstr>
      <vt:lpstr>To Do</vt:lpstr>
      <vt:lpstr>Aims</vt:lpstr>
      <vt:lpstr>What to tune?</vt:lpstr>
      <vt:lpstr>Game Tuning</vt:lpstr>
      <vt:lpstr>Objective measures of game-play (and automating the measurements)</vt:lpstr>
      <vt:lpstr>Can also use other measures of a game – don’t always need bots</vt:lpstr>
      <vt:lpstr>Examples from the literature</vt:lpstr>
      <vt:lpstr>Let it Snow</vt:lpstr>
      <vt:lpstr>PowerPoint Presentation</vt:lpstr>
      <vt:lpstr>Used a Heuristic AI</vt:lpstr>
      <vt:lpstr>Designer can watch game play and study graphs</vt:lpstr>
      <vt:lpstr>Monopoly (Frayn, IEEE CIG 2006)</vt:lpstr>
      <vt:lpstr>Discussion Question</vt:lpstr>
      <vt:lpstr>PowerPoint Presentation</vt:lpstr>
      <vt:lpstr>Analysing Ticket to Ride with Bots</vt:lpstr>
      <vt:lpstr>City Heat Map</vt:lpstr>
      <vt:lpstr>Routes ownership rate by winner</vt:lpstr>
      <vt:lpstr>Imitation Learning for Track Tuning Togelius, De Nardi and Lucas, IEEE CIG 2007</vt:lpstr>
      <vt:lpstr>Evolving for Drama</vt:lpstr>
      <vt:lpstr>Games can be parameterised</vt:lpstr>
      <vt:lpstr>Game Tuning and Noisy Optimisation</vt:lpstr>
      <vt:lpstr>Game Design: Also Noisy!</vt:lpstr>
      <vt:lpstr>Value of Fitness Landscape Modelling</vt:lpstr>
      <vt:lpstr>System Diagram</vt:lpstr>
      <vt:lpstr>Bandit Landscape Algorithm</vt:lpstr>
      <vt:lpstr>The Multi-Armed Bandit Problem</vt:lpstr>
      <vt:lpstr>Which Arm to Pull? Recall UCB1 Balances Exploration v. Exploitation</vt:lpstr>
      <vt:lpstr>The New Game In Town: Search Space Design!</vt:lpstr>
      <vt:lpstr>Example Game: Space Battle (Thanks to Mike and Raluca)</vt:lpstr>
      <vt:lpstr>Example: Simple Space Battle</vt:lpstr>
      <vt:lpstr>Sample Search Space How many points are in the space?</vt:lpstr>
      <vt:lpstr>Answer: 12,960</vt:lpstr>
      <vt:lpstr>Expense of Agent-Based Game Evaluation</vt:lpstr>
      <vt:lpstr>Solutions</vt:lpstr>
      <vt:lpstr>Evolving Space Battle Variants</vt:lpstr>
      <vt:lpstr>Fitness Landscape Model Interface</vt:lpstr>
      <vt:lpstr>The Bandit Landscape EA</vt:lpstr>
      <vt:lpstr>Noisy Sample Problem Noisy Win Rate Optimisation</vt:lpstr>
      <vt:lpstr>Unfit</vt:lpstr>
      <vt:lpstr>A bit fitter</vt:lpstr>
      <vt:lpstr>A bit fitter</vt:lpstr>
      <vt:lpstr>Budget: 100 Fitness Evals</vt:lpstr>
      <vt:lpstr>Budget: 500 Fitness Evals</vt:lpstr>
      <vt:lpstr>What this means for Space Battle This plot shows true fitness of individual return for each of 50 runs</vt:lpstr>
      <vt:lpstr>A fitter version of Space Battle? (evolved by Mike and Raluca using NTupleBanditEA)</vt:lpstr>
      <vt:lpstr>Lab Exercise</vt:lpstr>
      <vt:lpstr>Summary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 for Video Game AI</dc:title>
  <dc:creator>Mark Winands</dc:creator>
  <cp:lastModifiedBy>Simon Lucas</cp:lastModifiedBy>
  <cp:revision>102</cp:revision>
  <dcterms:created xsi:type="dcterms:W3CDTF">2015-01-27T08:01:00Z</dcterms:created>
  <dcterms:modified xsi:type="dcterms:W3CDTF">2018-06-03T08:18:46Z</dcterms:modified>
</cp:coreProperties>
</file>

<file path=docProps/thumbnail.jpeg>
</file>